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11" r:id="rId4"/>
    <p:sldId id="313" r:id="rId5"/>
    <p:sldId id="306" r:id="rId6"/>
    <p:sldId id="308" r:id="rId8"/>
    <p:sldId id="314" r:id="rId9"/>
    <p:sldId id="309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07" r:id="rId19"/>
    <p:sldId id="289" r:id="rId20"/>
    <p:sldId id="287" r:id="rId21"/>
    <p:sldId id="294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41"/>
    <a:srgbClr val="234141"/>
    <a:srgbClr val="306A9B"/>
    <a:srgbClr val="244141"/>
    <a:srgbClr val="FBAF2D"/>
    <a:srgbClr val="DA2757"/>
    <a:srgbClr val="295175"/>
    <a:srgbClr val="70C833"/>
    <a:srgbClr val="EC566B"/>
    <a:srgbClr val="00A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orient="horz" pos="164"/>
        <p:guide orient="horz" pos="4088"/>
        <p:guide pos="2897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6D58-4531-49B8-8851-1618CB27DC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-1" y="501650"/>
            <a:ext cx="32474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1" y="584201"/>
            <a:ext cx="3318062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第十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ie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üe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er</a:t>
            </a:r>
            <a:endParaRPr lang="zh-CN" altLang="zh-CN" sz="28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3149" y="1940276"/>
            <a:ext cx="5046890" cy="374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3"/>
          <p:cNvSpPr txBox="1"/>
          <p:nvPr/>
        </p:nvSpPr>
        <p:spPr>
          <a:xfrm>
            <a:off x="5332020" y="1940276"/>
            <a:ext cx="3598224" cy="22806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ie</a:t>
            </a:r>
            <a:r>
              <a:rPr lang="en-US" altLang="zh-C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üe </a:t>
            </a:r>
            <a:r>
              <a:rPr lang="en-US" altLang="zh-C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er</a:t>
            </a:r>
            <a:endParaRPr lang="zh-CN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89473" y="200362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月</a:t>
            </a:r>
            <a:endParaRPr lang="zh-CN" altLang="en-US" sz="66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403437" y="2665200"/>
            <a:ext cx="38539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 smtClean="0">
                <a:solidFill>
                  <a:srgbClr val="00B050"/>
                </a:solidFill>
              </a:rPr>
              <a:t>yuè</a:t>
            </a:r>
            <a:endParaRPr lang="zh-CN" altLang="en-US" sz="166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650" y="3004979"/>
            <a:ext cx="2744575" cy="28004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89473" y="200362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耳</a:t>
            </a:r>
            <a:endParaRPr lang="zh-CN" altLang="en-US" sz="66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018640" y="2847210"/>
            <a:ext cx="21980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 smtClean="0">
                <a:solidFill>
                  <a:srgbClr val="00B050"/>
                </a:solidFill>
              </a:rPr>
              <a:t>ěr</a:t>
            </a:r>
            <a:endParaRPr lang="zh-CN" altLang="en-US" sz="166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001" y="2557623"/>
            <a:ext cx="1671392" cy="32260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707405" y="1963284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布 鞋</a:t>
            </a:r>
            <a:endParaRPr lang="zh-CN" altLang="en-US" sz="6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54" y="2456970"/>
            <a:ext cx="2882396" cy="35151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03103" y="2760435"/>
            <a:ext cx="37401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00B050"/>
                </a:solidFill>
              </a:rPr>
              <a:t>bù xié</a:t>
            </a:r>
            <a:endParaRPr lang="en-US" altLang="zh-CN" sz="96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b="1" dirty="0" smtClean="0">
                <a:solidFill>
                  <a:srgbClr val="00B050"/>
                </a:solidFill>
              </a:rPr>
              <a:t>x-ié-xié</a:t>
            </a:r>
            <a:endParaRPr lang="zh-CN" altLang="en-US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763495" y="2003625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/>
              <a:t>雨</a:t>
            </a:r>
            <a:r>
              <a:rPr lang="zh-CN" altLang="en-US" sz="6600" b="1" dirty="0" smtClean="0"/>
              <a:t> 靴</a:t>
            </a:r>
            <a:endParaRPr lang="zh-CN" altLang="en-US" sz="6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29" y="2762931"/>
            <a:ext cx="2459583" cy="334470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71281" y="2760435"/>
            <a:ext cx="44037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00B050"/>
                </a:solidFill>
              </a:rPr>
              <a:t>yǔ xuē</a:t>
            </a:r>
            <a:endParaRPr lang="en-US" altLang="zh-CN" sz="96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b="1" dirty="0" smtClean="0">
                <a:solidFill>
                  <a:srgbClr val="00B050"/>
                </a:solidFill>
              </a:rPr>
              <a:t>x-üē-xuē</a:t>
            </a:r>
            <a:endParaRPr lang="zh-CN" altLang="en-US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273" y="2767224"/>
            <a:ext cx="3465914" cy="2895764"/>
          </a:xfrm>
          <a:prstGeom prst="rect">
            <a:avLst/>
          </a:prstGeom>
        </p:spPr>
      </p:pic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39" y="2352212"/>
            <a:ext cx="3361246" cy="33107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909460" y="2212397"/>
            <a:ext cx="1879490" cy="4467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66" y="1888177"/>
            <a:ext cx="6164994" cy="38154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 bwMode="auto">
          <a:xfrm>
            <a:off x="451842" y="516950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451842" y="560957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451842" y="604963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451842" y="648970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>
            <a:off x="2706169" y="513159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2706169" y="557166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 bwMode="auto">
          <a:xfrm>
            <a:off x="2706169" y="601172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2706169" y="645179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679766" y="5212942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ēr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18130" y="5212942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ěr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737312" y="5212942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èr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98948" y="5212942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ér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98493" y="5161673"/>
            <a:ext cx="91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432215" y="350359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432215" y="394366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432215" y="438372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432215" y="482379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2686541" y="346568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2686541" y="390575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 bwMode="auto">
          <a:xfrm>
            <a:off x="2686541" y="434581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 bwMode="auto">
          <a:xfrm>
            <a:off x="2686541" y="478588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2660138" y="354703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uē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48076" y="354703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uě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667256" y="3547032"/>
            <a:ext cx="1184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uè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28894" y="354703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ué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09654" y="3524862"/>
            <a:ext cx="1007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32215" y="175318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 bwMode="auto">
          <a:xfrm>
            <a:off x="432215" y="219325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 bwMode="auto">
          <a:xfrm>
            <a:off x="432215" y="263331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 bwMode="auto">
          <a:xfrm>
            <a:off x="432215" y="307338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2686541" y="171527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2686541" y="215534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 bwMode="auto">
          <a:xfrm>
            <a:off x="2686541" y="259540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2686541" y="303547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2736949" y="1823321"/>
            <a:ext cx="859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iē</a:t>
            </a:r>
            <a:endParaRPr lang="zh-CN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98502" y="1823088"/>
            <a:ext cx="859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iě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17685" y="1823088"/>
            <a:ext cx="859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iè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69797" y="1825517"/>
            <a:ext cx="859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ié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81103" y="1733602"/>
            <a:ext cx="959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3160" y="1743531"/>
          <a:ext cx="8069425" cy="1228268"/>
        </p:xfrm>
        <a:graphic>
          <a:graphicData uri="http://schemas.openxmlformats.org/drawingml/2006/table">
            <a:tbl>
              <a:tblPr/>
              <a:tblGrid>
                <a:gridCol w="939122"/>
                <a:gridCol w="988359"/>
                <a:gridCol w="6141944"/>
              </a:tblGrid>
              <a:tr h="6141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3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先发较短的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音，接着舌位降到半低，发出响而长的ê音。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3160" y="3606285"/>
          <a:ext cx="8029085" cy="958654"/>
        </p:xfrm>
        <a:graphic>
          <a:graphicData uri="http://schemas.openxmlformats.org/drawingml/2006/table">
            <a:tbl>
              <a:tblPr/>
              <a:tblGrid>
                <a:gridCol w="969379"/>
                <a:gridCol w="988358"/>
                <a:gridCol w="6071348"/>
              </a:tblGrid>
              <a:tr h="3195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48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üe</a:t>
                      </a:r>
                      <a:endParaRPr lang="zh-CN" sz="16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由单元音ü和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0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先双唇撮圆，舌头前伸抬高，发出ü音，接着唇形逐渐变开，舌位降到半低，发ê音。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3159" y="5199425"/>
          <a:ext cx="7998830" cy="1069093"/>
        </p:xfrm>
        <a:graphic>
          <a:graphicData uri="http://schemas.openxmlformats.org/drawingml/2006/table">
            <a:tbl>
              <a:tblPr/>
              <a:tblGrid>
                <a:gridCol w="969380"/>
                <a:gridCol w="1018615"/>
                <a:gridCol w="6010835"/>
              </a:tblGrid>
              <a:tr h="459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r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合成，是一个音素。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在舌面中部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e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的基础上加上舌尖卷起的动作而发出的声音。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5981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1.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连一连，把相近读音连起来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。 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图片 1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21251" y="2132162"/>
            <a:ext cx="1901498" cy="260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733" y="2422776"/>
            <a:ext cx="1535697" cy="231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16" y="2607696"/>
            <a:ext cx="1645423" cy="213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953080" y="5282742"/>
            <a:ext cx="121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00B050"/>
                </a:solidFill>
              </a:rPr>
              <a:t>ie</a:t>
            </a:r>
            <a:endParaRPr lang="zh-CN" altLang="en-US" sz="9600" b="1" dirty="0">
              <a:solidFill>
                <a:srgbClr val="00B0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4141" y="5282742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00B050"/>
                </a:solidFill>
              </a:rPr>
              <a:t>üe</a:t>
            </a:r>
            <a:endParaRPr lang="zh-CN" altLang="en-US" sz="9600" b="1" dirty="0">
              <a:solidFill>
                <a:srgbClr val="00B0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35914" y="5282742"/>
            <a:ext cx="1348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00B050"/>
                </a:solidFill>
              </a:rPr>
              <a:t>er</a:t>
            </a:r>
            <a:endParaRPr lang="zh-CN" altLang="en-US" sz="9600" b="1" dirty="0">
              <a:solidFill>
                <a:srgbClr val="00B050"/>
              </a:solidFill>
            </a:endParaRPr>
          </a:p>
        </p:txBody>
      </p:sp>
      <p:cxnSp>
        <p:nvCxnSpPr>
          <p:cNvPr id="7" name="直接连接符 6"/>
          <p:cNvCxnSpPr>
            <a:stCxn id="18" idx="2"/>
          </p:cNvCxnSpPr>
          <p:nvPr/>
        </p:nvCxnSpPr>
        <p:spPr bwMode="auto">
          <a:xfrm>
            <a:off x="1667727" y="4738911"/>
            <a:ext cx="2296414" cy="9357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V="1">
            <a:off x="1667726" y="4921625"/>
            <a:ext cx="2628609" cy="753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7441581" y="4830267"/>
            <a:ext cx="0" cy="844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4571" y="2401711"/>
            <a:ext cx="7255053" cy="37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59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2.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读一读，写一写。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57473" y="2548511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nuè</a:t>
            </a:r>
            <a:endParaRPr lang="en-US" altLang="zh-CN" sz="4000" dirty="0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11901" y="3811253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juē</a:t>
            </a:r>
            <a:endParaRPr lang="en-US" altLang="zh-CN" sz="4000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78251" y="5073995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xué</a:t>
            </a:r>
            <a:endParaRPr lang="en-US" altLang="zh-CN" sz="4000" dirty="0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95079" y="2557020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tiě</a:t>
            </a:r>
            <a:endParaRPr lang="en-US" altLang="zh-CN" sz="4000" dirty="0">
              <a:solidFill>
                <a:srgbClr val="00B05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95079" y="3810445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qié</a:t>
            </a:r>
            <a:endParaRPr lang="en-US" altLang="zh-CN" sz="4000" dirty="0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47476" y="506387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liè</a:t>
            </a:r>
            <a:endParaRPr lang="en-US" altLang="zh-CN" sz="4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39491" y="1082676"/>
            <a:ext cx="4779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400" dirty="0"/>
              <a:t>图上画了什么</a:t>
            </a:r>
            <a:r>
              <a:rPr lang="zh-CN" altLang="en-US" sz="2400" dirty="0" smtClean="0"/>
              <a:t>？他们</a:t>
            </a:r>
            <a:r>
              <a:rPr lang="zh-CN" altLang="en-US" sz="2400" dirty="0"/>
              <a:t>正在干什么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4239491" y="2283005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妈妈在笑眯眯地给儿子讲故事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月亮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圆圆的，桌上摆着月饼和水果。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33726" y="37322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读儿歌：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749498" y="3963051"/>
            <a:ext cx="30572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中秋夜，月儿明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讲故事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孩儿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静静听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478" y="1775852"/>
            <a:ext cx="3539383" cy="437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9" y="416201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ie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kumimoji="0" lang="en-US" altLang="zh-CN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2370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6995" y="1789599"/>
            <a:ext cx="6979023" cy="3061589"/>
            <a:chOff x="1923392" y="1789598"/>
            <a:chExt cx="7663209" cy="3061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1923392" y="1789598"/>
              <a:ext cx="7663209" cy="3061589"/>
              <a:chOff x="1950226" y="1667985"/>
              <a:chExt cx="7403075" cy="363220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50226" y="1667985"/>
                <a:ext cx="7403075" cy="3632200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 bwMode="auto">
              <a:xfrm>
                <a:off x="7943181" y="1815151"/>
                <a:ext cx="1265380" cy="873457"/>
              </a:xfrm>
              <a:prstGeom prst="rect">
                <a:avLst/>
              </a:prstGeom>
              <a:solidFill>
                <a:srgbClr val="244141"/>
              </a:solidFill>
              <a:ln w="9525" cap="flat" cmpd="sng" algn="ctr">
                <a:solidFill>
                  <a:srgbClr val="24414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8005835" y="405377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990453" y="2061654"/>
            <a:ext cx="1879490" cy="4467340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5091782" y="1970029"/>
            <a:ext cx="12746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040083" y="2040223"/>
            <a:ext cx="1155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6703" y="3113851"/>
            <a:ext cx="61064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/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小故事：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有一天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，复韵母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ie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很想单独出去玩，可是它的开头字母是小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，小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很胆小，不敢出门，它要变成大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，成为整体认读音节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ye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就可以了，小朋友观察一下，你们发现了什么？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4074459" y="2649884"/>
            <a:ext cx="1017324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308895" y="368030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6995" y="1789599"/>
            <a:ext cx="6979023" cy="3061589"/>
            <a:chOff x="1923392" y="1789598"/>
            <a:chExt cx="7663209" cy="3061589"/>
          </a:xfrm>
        </p:grpSpPr>
        <p:grpSp>
          <p:nvGrpSpPr>
            <p:cNvPr id="30" name="组合 29"/>
            <p:cNvGrpSpPr/>
            <p:nvPr/>
          </p:nvGrpSpPr>
          <p:grpSpPr>
            <a:xfrm>
              <a:off x="1923392" y="1789598"/>
              <a:ext cx="7663209" cy="3061589"/>
              <a:chOff x="1950226" y="1667985"/>
              <a:chExt cx="7403075" cy="3632200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50226" y="1667985"/>
                <a:ext cx="7403075" cy="3632200"/>
              </a:xfrm>
              <a:prstGeom prst="rect">
                <a:avLst/>
              </a:prstGeom>
            </p:spPr>
          </p:pic>
          <p:sp>
            <p:nvSpPr>
              <p:cNvPr id="33" name="矩形 32"/>
              <p:cNvSpPr/>
              <p:nvPr/>
            </p:nvSpPr>
            <p:spPr bwMode="auto">
              <a:xfrm>
                <a:off x="7943181" y="1815151"/>
                <a:ext cx="1265380" cy="873457"/>
              </a:xfrm>
              <a:prstGeom prst="rect">
                <a:avLst/>
              </a:prstGeom>
              <a:solidFill>
                <a:srgbClr val="244141"/>
              </a:solidFill>
              <a:ln w="9525" cap="flat" cmpd="sng" algn="ctr">
                <a:solidFill>
                  <a:srgbClr val="24414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8005835" y="405377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990453" y="2061654"/>
            <a:ext cx="1879490" cy="4467340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2085005" y="2454444"/>
            <a:ext cx="94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yē</a:t>
            </a:r>
            <a:endParaRPr lang="en-US" altLang="zh-CN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82683" y="2454444"/>
            <a:ext cx="94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yé</a:t>
            </a:r>
            <a:endParaRPr lang="en-US" altLang="zh-CN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90585" y="2454444"/>
            <a:ext cx="94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yě</a:t>
            </a:r>
            <a:endParaRPr lang="en-US" altLang="zh-CN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13176" y="2454444"/>
            <a:ext cx="94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yè</a:t>
            </a:r>
            <a:endParaRPr lang="en-US" altLang="zh-CN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89585" y="3477789"/>
            <a:ext cx="1173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椰子</a:t>
            </a:r>
            <a:endParaRPr lang="en-US" altLang="zh-CN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06161" y="3477789"/>
            <a:ext cx="1107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爷爷</a:t>
            </a:r>
            <a:endParaRPr lang="en-US" altLang="zh-CN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56976" y="3477789"/>
            <a:ext cx="1159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田野</a:t>
            </a:r>
            <a:endParaRPr lang="en-US" altLang="zh-CN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59632" y="3477789"/>
            <a:ext cx="1169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叶子</a:t>
            </a:r>
            <a:endParaRPr lang="en-US" altLang="zh-CN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üe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9" y="4162016"/>
            <a:ext cx="10823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üe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ü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2370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6995" y="1789599"/>
            <a:ext cx="6979023" cy="3061589"/>
            <a:chOff x="1923392" y="1789598"/>
            <a:chExt cx="7663209" cy="3061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1923392" y="1789598"/>
              <a:ext cx="7663209" cy="3061589"/>
              <a:chOff x="1950226" y="1667985"/>
              <a:chExt cx="7403075" cy="363220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50226" y="1667985"/>
                <a:ext cx="7403075" cy="3632200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 bwMode="auto">
              <a:xfrm>
                <a:off x="7943181" y="1815151"/>
                <a:ext cx="1265380" cy="873457"/>
              </a:xfrm>
              <a:prstGeom prst="rect">
                <a:avLst/>
              </a:prstGeom>
              <a:solidFill>
                <a:srgbClr val="244141"/>
              </a:solidFill>
              <a:ln w="9525" cap="flat" cmpd="sng" algn="ctr">
                <a:solidFill>
                  <a:srgbClr val="24414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8005835" y="405377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990453" y="2061654"/>
            <a:ext cx="1879490" cy="4467340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5091783" y="1970029"/>
            <a:ext cx="1274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yue</a:t>
            </a:r>
            <a:endParaRPr lang="en-US" altLang="zh-CN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178985" y="1993067"/>
            <a:ext cx="971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üe</a:t>
            </a:r>
            <a:endParaRPr lang="en-US" altLang="zh-CN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0065" y="3220326"/>
            <a:ext cx="5768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20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小故事：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复韵母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üe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也不敢单独出去玩，不能单独做音节，它也需要变身。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4074459" y="2410252"/>
            <a:ext cx="1017324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348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9" y="4162016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er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23706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r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89473" y="200362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/>
              <a:t>叶</a:t>
            </a:r>
            <a:endParaRPr lang="zh-CN" altLang="en-US" sz="6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253" y="2958354"/>
            <a:ext cx="2906117" cy="30373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47189" y="2557623"/>
            <a:ext cx="25539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 smtClean="0">
                <a:solidFill>
                  <a:srgbClr val="00B050"/>
                </a:solidFill>
              </a:rPr>
              <a:t>yè</a:t>
            </a:r>
            <a:endParaRPr lang="zh-CN" altLang="en-US" sz="1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演示</Application>
  <PresentationFormat>全屏显示(4:3)</PresentationFormat>
  <Paragraphs>244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楷体</vt:lpstr>
      <vt:lpstr>Arial Unicode MS</vt:lpstr>
      <vt:lpstr>黑体</vt:lpstr>
      <vt:lpstr>Arial</vt:lpstr>
      <vt:lpstr>第一PPT模板网-WWW.1PPT.COM</vt:lpstr>
      <vt:lpstr>第十二课 ie üe 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464</cp:revision>
  <dcterms:created xsi:type="dcterms:W3CDTF">2014-11-28T08:03:00Z</dcterms:created>
  <dcterms:modified xsi:type="dcterms:W3CDTF">2019-09-18T06:29:33Z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